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7" r:id="rId2"/>
    <p:sldId id="258" r:id="rId3"/>
    <p:sldId id="280" r:id="rId4"/>
    <p:sldId id="265" r:id="rId5"/>
    <p:sldId id="281" r:id="rId6"/>
    <p:sldId id="283" r:id="rId7"/>
    <p:sldId id="282" r:id="rId8"/>
    <p:sldId id="268" r:id="rId9"/>
    <p:sldId id="260" r:id="rId10"/>
    <p:sldId id="284" r:id="rId11"/>
    <p:sldId id="261" r:id="rId12"/>
    <p:sldId id="273" r:id="rId13"/>
    <p:sldId id="276" r:id="rId14"/>
    <p:sldId id="277" r:id="rId15"/>
    <p:sldId id="278" r:id="rId16"/>
    <p:sldId id="264" r:id="rId17"/>
  </p:sldIdLst>
  <p:sldSz cx="9144000" cy="6858000" type="screen4x3"/>
  <p:notesSz cx="6858000" cy="9144000"/>
  <p:embeddedFontLst>
    <p:embeddedFont>
      <p:font typeface="Tahoma" panose="020B0604030504040204" pitchFamily="34" charset="0"/>
      <p:regular r:id="rId20"/>
      <p:bold r:id="rId21"/>
    </p:embeddedFont>
    <p:embeddedFont>
      <p:font typeface="Helvetica" panose="020B0604020202020204" pitchFamily="34" charset="0"/>
      <p:regular r:id="rId22"/>
      <p:bold r:id="rId23"/>
      <p:italic r:id="rId24"/>
      <p:boldItalic r:id="rId25"/>
    </p:embeddedFont>
    <p:embeddedFont>
      <p:font typeface="Mangal" panose="02040503050203030202" pitchFamily="18" charset="0"/>
      <p:regular r:id="rId26"/>
    </p:embeddedFont>
    <p:embeddedFont>
      <p:font typeface="宋体" panose="02010600030101010101" pitchFamily="2" charset="-122"/>
      <p:regular r:id="rId27"/>
    </p:embeddedFont>
    <p:embeddedFont>
      <p:font typeface="Calibri Light" panose="020F0302020204030204" pitchFamily="34" charset="0"/>
      <p:regular r:id="rId28"/>
      <p:italic r:id="rId29"/>
    </p:embeddedFont>
    <p:embeddedFont>
      <p:font typeface="ＭＳ Ｐゴシック" panose="020B0600070205080204" pitchFamily="34" charset="-128"/>
      <p:regular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F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2" autoAdjust="0"/>
    <p:restoredTop sz="94660"/>
  </p:normalViewPr>
  <p:slideViewPr>
    <p:cSldViewPr snapToGrid="0">
      <p:cViewPr varScale="1">
        <p:scale>
          <a:sx n="80" d="100"/>
          <a:sy n="80" d="100"/>
        </p:scale>
        <p:origin x="1510" y="4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9" Type="http://schemas.microsoft.com/office/2015/10/relationships/revisionInfo" Target="revisionInfo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59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2" tIns="45716" rIns="91432" bIns="4571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32" tIns="45716" rIns="91432" bIns="45716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12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B2AA4F-B828-4D7C-AFD3-893933DAFCB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2873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B2AA4F-B828-4D7C-AFD3-893933DAFCB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268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(t, s, a) is a tuple of last update time, last </a:t>
            </a:r>
            <a:r>
              <a:rPr lang="en-US" dirty="0" err="1"/>
              <a:t>env</a:t>
            </a:r>
            <a:r>
              <a:rPr lang="en-US" dirty="0"/>
              <a:t> state and last call stack.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B2AA4F-B828-4D7C-AFD3-893933DAFCB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3634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B2AA4F-B828-4D7C-AFD3-893933DAFCB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899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B2AA4F-B828-4D7C-AFD3-893933DAFCB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4882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Training time as of the simulator time: one cycle corresponds to 100ms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B2AA4F-B828-4D7C-AFD3-893933DAFCB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6738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vides can be played. Initial policy is guided by a random Q function. The policy its self is thus fixed.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B2AA4F-B828-4D7C-AFD3-893933DAFCB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8353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B2AA4F-B828-4D7C-AFD3-893933DAFCB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9506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B2AA4F-B828-4D7C-AFD3-893933DAFC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5510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28344" indent="-37471185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159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31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477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637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9CE7003-D5C6-0C4F-B316-82300A47F435}" type="datetime9">
              <a:rPr lang="en-US" sz="1200"/>
              <a:pPr eaLnBrk="1" hangingPunct="1"/>
              <a:t>9/8/2017 1:27:38 PM</a:t>
            </a:fld>
            <a:endParaRPr lang="en-US" sz="1200"/>
          </a:p>
        </p:txBody>
      </p:sp>
      <p:sp>
        <p:nvSpPr>
          <p:cNvPr id="4403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28344" indent="-37471185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159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31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477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637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5E31842-2B46-1442-9EB4-6438B5E10720}" type="slidenum">
              <a:rPr lang="en-US" sz="1200"/>
              <a:pPr eaLnBrk="1" hangingPunct="1"/>
              <a:t>3</a:t>
            </a:fld>
            <a:endParaRPr lang="en-US" sz="1200"/>
          </a:p>
        </p:txBody>
      </p:sp>
      <p:sp>
        <p:nvSpPr>
          <p:cNvPr id="4403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403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B2AA4F-B828-4D7C-AFD3-893933DAFCB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673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B2AA4F-B828-4D7C-AFD3-893933DAFCB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6732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B2AA4F-B828-4D7C-AFD3-893933DAFCB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6732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B2AA4F-B828-4D7C-AFD3-893933DAFCB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5874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B2AA4F-B828-4D7C-AFD3-893933DAFCB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566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B2AA4F-B828-4D7C-AFD3-893933DAFCB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26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2" y="1122365"/>
            <a:ext cx="6858010" cy="238760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2" y="3602043"/>
            <a:ext cx="6858010" cy="1655764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85" y="365126"/>
            <a:ext cx="1971678" cy="581184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6"/>
            <a:ext cx="5800734" cy="581184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0"/>
            <a:ext cx="7886712" cy="2852741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70"/>
            <a:ext cx="7886712" cy="150018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1" y="1825628"/>
            <a:ext cx="3886206" cy="43513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7" y="1825628"/>
            <a:ext cx="3886206" cy="43513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2" y="365126"/>
            <a:ext cx="7886712" cy="13255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5"/>
            <a:ext cx="3868346" cy="8239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9"/>
            <a:ext cx="3868346" cy="3684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7" y="1681165"/>
            <a:ext cx="3887397" cy="8239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7" y="2505079"/>
            <a:ext cx="3887397" cy="3684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2" y="457201"/>
            <a:ext cx="2949182" cy="160020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7" y="987426"/>
            <a:ext cx="4629157" cy="487363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2" y="2057403"/>
            <a:ext cx="2949182" cy="381159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2" y="457201"/>
            <a:ext cx="2949182" cy="160020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7" y="987426"/>
            <a:ext cx="4629157" cy="487363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2" y="2057403"/>
            <a:ext cx="2949182" cy="381159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1" y="365126"/>
            <a:ext cx="7886712" cy="13255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1" y="1825628"/>
            <a:ext cx="7886712" cy="43513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1" y="6356359"/>
            <a:ext cx="2057403" cy="36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5" y="6356359"/>
            <a:ext cx="3086105" cy="36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60" y="6356359"/>
            <a:ext cx="2057403" cy="36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2.mp4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x-none" alt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Efficient Reinforcement Learning with Hierarchies of Machines by Leveraging Internal Transitions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3931" y="3602043"/>
            <a:ext cx="8367344" cy="1655764"/>
          </a:xfrm>
        </p:spPr>
        <p:txBody>
          <a:bodyPr>
            <a:normAutofit/>
          </a:bodyPr>
          <a:lstStyle/>
          <a:p>
            <a:endParaRPr lang="x-none" altLang="en-US" dirty="0"/>
          </a:p>
          <a:p>
            <a:r>
              <a:rPr lang="en-US" altLang="en-US" dirty="0"/>
              <a:t>                </a:t>
            </a:r>
            <a:r>
              <a:rPr lang="x-none" altLang="en-US" dirty="0"/>
              <a:t>Aijun Bai</a:t>
            </a:r>
            <a:r>
              <a:rPr lang="en-US" altLang="en-US" dirty="0"/>
              <a:t>*                                                   Stuart Russell</a:t>
            </a:r>
          </a:p>
          <a:p>
            <a:r>
              <a:rPr lang="en-US" altLang="en-US" dirty="0"/>
              <a:t>UC Berkeley/Microsoft Research                         UC Berkeley</a:t>
            </a:r>
            <a:endParaRPr lang="x-none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Idea 2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Identify weakest precondition P(s) for this internal transition to occur (</a:t>
            </a:r>
            <a:r>
              <a:rPr lang="en-US" altLang="zh-CN" dirty="0" err="1"/>
              <a:t>cf</a:t>
            </a:r>
            <a:r>
              <a:rPr lang="en-US" altLang="zh-CN" dirty="0"/>
              <a:t> EBL, chunking)</a:t>
            </a:r>
          </a:p>
          <a:p>
            <a:r>
              <a:rPr lang="en-US" altLang="zh-CN" dirty="0"/>
              <a:t>Cache internal transitions as </a:t>
            </a:r>
            <a:r>
              <a:rPr lang="en-US" altLang="zh-CN" b="1" dirty="0"/>
              <a:t>&lt;P, m, c, m’&gt; </a:t>
            </a:r>
            <a:r>
              <a:rPr lang="en-US" altLang="zh-CN" dirty="0"/>
              <a:t>tuples</a:t>
            </a:r>
          </a:p>
          <a:p>
            <a:r>
              <a:rPr lang="en-US" altLang="zh-CN" dirty="0"/>
              <a:t>Cache size independent of |S|, roughly proportional to size of partial program call graph</a:t>
            </a:r>
          </a:p>
        </p:txBody>
      </p:sp>
    </p:spTree>
    <p:extLst>
      <p:ext uri="{BB962C8B-B14F-4D97-AF65-F5344CB8AC3E}">
        <p14:creationId xmlns:p14="http://schemas.microsoft.com/office/powerpoint/2010/main" val="2451494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/>
          <a:stretch/>
        </p:blipFill>
        <p:spPr>
          <a:xfrm>
            <a:off x="3938748" y="1904281"/>
            <a:ext cx="4462330" cy="42726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/>
              <a:t>The HAMQ-INT Algorithm</a:t>
            </a:r>
            <a:endParaRPr lang="en-US" altLang="zh-C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1" y="1825625"/>
            <a:ext cx="2848355" cy="435133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zh-CN" sz="2000" dirty="0"/>
              <a:t>Track the set of predicates since last choice point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CN" sz="2000" dirty="0"/>
              <a:t>Save an abstracted rule of internal transition if qualified (τ = 0) in a dictionary </a:t>
            </a:r>
            <a:r>
              <a:rPr lang="el-GR" altLang="zh-CN" sz="2000" dirty="0"/>
              <a:t>ρ</a:t>
            </a:r>
            <a:endParaRPr lang="en-US" altLang="zh-CN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CN" sz="2000" dirty="0"/>
              <a:t>Use the saved rules to shortcircuit the computation of Q values recursively whenever possible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Experimental Result on Taxi</a:t>
            </a:r>
            <a:endParaRPr lang="zh-CN" altLang="en-US" dirty="0"/>
          </a:p>
        </p:txBody>
      </p:sp>
      <p:pic>
        <p:nvPicPr>
          <p:cNvPr id="7" name="Content Placeholder 6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2E149AA5-0B69-4B2A-A7DD-215BF9336F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172494"/>
            <a:ext cx="6096000" cy="3657600"/>
          </a:xfrm>
        </p:spPr>
      </p:pic>
    </p:spTree>
    <p:extLst>
      <p:ext uri="{BB962C8B-B14F-4D97-AF65-F5344CB8AC3E}">
        <p14:creationId xmlns:p14="http://schemas.microsoft.com/office/powerpoint/2010/main" val="1965873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 </a:t>
            </a:r>
            <a:r>
              <a:rPr lang="en-US" altLang="zh-CN" dirty="0" err="1"/>
              <a:t>vs</a:t>
            </a:r>
            <a:r>
              <a:rPr lang="en-US" altLang="zh-CN" dirty="0"/>
              <a:t> 2 </a:t>
            </a:r>
            <a:r>
              <a:rPr lang="en-US" altLang="zh-CN" dirty="0" err="1"/>
              <a:t>Keepaway</a:t>
            </a:r>
            <a:r>
              <a:rPr lang="en-US" altLang="zh-CN" dirty="0"/>
              <a:t> Comparisons</a:t>
            </a:r>
            <a:endParaRPr lang="zh-CN" alt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zh-CN" dirty="0"/>
              <a:t>Option (Stone, 2005):</a:t>
            </a:r>
          </a:p>
          <a:p>
            <a:pPr lvl="1"/>
            <a:r>
              <a:rPr lang="en-US" altLang="zh-CN" dirty="0"/>
              <a:t>Each keeper learning separately</a:t>
            </a:r>
          </a:p>
          <a:p>
            <a:pPr lvl="1"/>
            <a:r>
              <a:rPr lang="en-US" altLang="zh-CN" dirty="0"/>
              <a:t>Learn a policy over Hold() and Pass(k, v) if ball kickable; otherwise, follow a fixed policy</a:t>
            </a:r>
          </a:p>
          <a:p>
            <a:pPr lvl="2"/>
            <a:r>
              <a:rPr lang="en-US" altLang="zh-CN" dirty="0"/>
              <a:t>Intercept() if fastest to the ball; otherwise, </a:t>
            </a:r>
            <a:r>
              <a:rPr lang="en-US" altLang="zh-CN" dirty="0" err="1"/>
              <a:t>GetOpen</a:t>
            </a:r>
            <a:r>
              <a:rPr lang="en-US" altLang="zh-CN" dirty="0"/>
              <a:t>()</a:t>
            </a:r>
          </a:p>
          <a:p>
            <a:pPr lvl="2"/>
            <a:r>
              <a:rPr lang="en-US" altLang="zh-CN" dirty="0" err="1"/>
              <a:t>GetOpen</a:t>
            </a:r>
            <a:r>
              <a:rPr lang="en-US" altLang="zh-CN" dirty="0"/>
              <a:t>() is manually programmed for Option</a:t>
            </a:r>
          </a:p>
          <a:p>
            <a:r>
              <a:rPr lang="en-US" altLang="zh-CN" dirty="0"/>
              <a:t>Concurrent-Option:</a:t>
            </a:r>
          </a:p>
          <a:p>
            <a:pPr lvl="1"/>
            <a:r>
              <a:rPr lang="en-US" altLang="zh-CN" dirty="0"/>
              <a:t>Concurrent version of Option</a:t>
            </a:r>
          </a:p>
          <a:p>
            <a:pPr lvl="2"/>
            <a:r>
              <a:rPr lang="en-US" altLang="zh-CN" dirty="0"/>
              <a:t>One global Q function is learnt</a:t>
            </a:r>
          </a:p>
          <a:p>
            <a:r>
              <a:rPr lang="en-US" altLang="zh-CN" dirty="0"/>
              <a:t>Random: randomized version of Option</a:t>
            </a:r>
          </a:p>
          <a:p>
            <a:r>
              <a:rPr lang="en-US" altLang="zh-CN" dirty="0"/>
              <a:t>Concurrent-HAMQ</a:t>
            </a:r>
          </a:p>
          <a:p>
            <a:pPr lvl="1"/>
            <a:r>
              <a:rPr lang="en-US" altLang="zh-CN" dirty="0"/>
              <a:t>Learn its own version of </a:t>
            </a:r>
            <a:r>
              <a:rPr lang="en-US" altLang="zh-CN" dirty="0" err="1"/>
              <a:t>GetOpen</a:t>
            </a:r>
            <a:r>
              <a:rPr lang="en-US" altLang="zh-CN" dirty="0"/>
              <a:t>() by calling Stay() and Move(d, v)</a:t>
            </a:r>
          </a:p>
          <a:p>
            <a:r>
              <a:rPr lang="en-US" altLang="zh-CN" dirty="0"/>
              <a:t>Concurrent-HAMQ-INT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08374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Experimental Result on </a:t>
            </a:r>
            <a:r>
              <a:rPr lang="en-US" altLang="zh-CN" dirty="0" err="1"/>
              <a:t>Keepaway</a:t>
            </a:r>
            <a:endParaRPr lang="zh-CN" altLang="en-US" dirty="0"/>
          </a:p>
        </p:txBody>
      </p:sp>
      <p:pic>
        <p:nvPicPr>
          <p:cNvPr id="7" name="Content Placeholder 6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6E3D38F2-9EAA-4BA6-A6BB-015A94A52B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172494"/>
            <a:ext cx="6096000" cy="3657600"/>
          </a:xfrm>
        </p:spPr>
      </p:pic>
    </p:spTree>
    <p:extLst>
      <p:ext uri="{BB962C8B-B14F-4D97-AF65-F5344CB8AC3E}">
        <p14:creationId xmlns:p14="http://schemas.microsoft.com/office/powerpoint/2010/main" val="33339817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Before and After</a:t>
            </a:r>
            <a:endParaRPr lang="zh-CN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9EE5CD-EFD8-467A-A453-8DE2861763FC}"/>
              </a:ext>
            </a:extLst>
          </p:cNvPr>
          <p:cNvSpPr txBox="1"/>
          <p:nvPr/>
        </p:nvSpPr>
        <p:spPr>
          <a:xfrm>
            <a:off x="1701118" y="5774834"/>
            <a:ext cx="1462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 policy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43052B-BA1D-4402-972A-D7B189C7DDE8}"/>
              </a:ext>
            </a:extLst>
          </p:cNvPr>
          <p:cNvSpPr txBox="1"/>
          <p:nvPr/>
        </p:nvSpPr>
        <p:spPr>
          <a:xfrm>
            <a:off x="5661706" y="5774834"/>
            <a:ext cx="1821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Converged policy</a:t>
            </a:r>
          </a:p>
        </p:txBody>
      </p:sp>
      <p:pic>
        <p:nvPicPr>
          <p:cNvPr id="11" name="keepaway_initialized">
            <a:hlinkClick r:id="" action="ppaction://media"/>
            <a:extLst>
              <a:ext uri="{FF2B5EF4-FFF2-40B4-BE49-F238E27FC236}">
                <a16:creationId xmlns:a16="http://schemas.microsoft.com/office/drawing/2014/main" id="{220D55D6-A8F1-4487-9A26-D5180BBA81BB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8650" y="1773236"/>
            <a:ext cx="3886200" cy="3827462"/>
          </a:xfrm>
        </p:spPr>
      </p:pic>
      <p:pic>
        <p:nvPicPr>
          <p:cNvPr id="12" name="keepaway_converged">
            <a:hlinkClick r:id="" action="ppaction://media"/>
            <a:extLst>
              <a:ext uri="{FF2B5EF4-FFF2-40B4-BE49-F238E27FC236}">
                <a16:creationId xmlns:a16="http://schemas.microsoft.com/office/drawing/2014/main" id="{D99934EB-D243-4777-8535-59B9DC6A9837}"/>
              </a:ext>
            </a:extLst>
          </p:cNvPr>
          <p:cNvPicPr>
            <a:picLocks noGrp="1" noChangeAspect="1"/>
          </p:cNvPicPr>
          <p:nvPr>
            <p:ph sz="half" idx="2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629150" y="1773236"/>
            <a:ext cx="3886200" cy="3827462"/>
          </a:xfrm>
        </p:spPr>
      </p:pic>
    </p:spTree>
    <p:extLst>
      <p:ext uri="{BB962C8B-B14F-4D97-AF65-F5344CB8AC3E}">
        <p14:creationId xmlns:p14="http://schemas.microsoft.com/office/powerpoint/2010/main" val="552009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1" y="1825628"/>
            <a:ext cx="8386166" cy="4351344"/>
          </a:xfrm>
        </p:spPr>
        <p:txBody>
          <a:bodyPr>
            <a:normAutofit/>
          </a:bodyPr>
          <a:lstStyle/>
          <a:p>
            <a:r>
              <a:rPr lang="en-US" altLang="zh-CN" dirty="0"/>
              <a:t>HAMQ-INT algorithm</a:t>
            </a:r>
          </a:p>
          <a:p>
            <a:pPr lvl="1"/>
            <a:r>
              <a:rPr lang="en-US" altLang="zh-CN" dirty="0"/>
              <a:t>Automatically discovers internal transitions</a:t>
            </a:r>
          </a:p>
          <a:p>
            <a:pPr lvl="1"/>
            <a:r>
              <a:rPr lang="en-US" altLang="zh-CN" dirty="0"/>
              <a:t>Takes advantage of internal transitions for efficient learning</a:t>
            </a:r>
          </a:p>
          <a:p>
            <a:pPr lvl="1"/>
            <a:r>
              <a:rPr lang="en-US" altLang="zh-CN" dirty="0"/>
              <a:t>Outperforms the state of the art significantly on Taxi and RoboCup Keepaway</a:t>
            </a:r>
          </a:p>
          <a:p>
            <a:r>
              <a:rPr lang="en-US" altLang="zh-CN" dirty="0"/>
              <a:t>Future work</a:t>
            </a:r>
          </a:p>
          <a:p>
            <a:pPr lvl="1"/>
            <a:r>
              <a:rPr lang="en-US" altLang="zh-CN" dirty="0"/>
              <a:t>Scale up to full </a:t>
            </a:r>
            <a:r>
              <a:rPr lang="en-US" altLang="zh-CN" dirty="0" err="1"/>
              <a:t>RoboCup</a:t>
            </a:r>
            <a:r>
              <a:rPr lang="en-US" altLang="zh-CN" dirty="0"/>
              <a:t> task</a:t>
            </a:r>
          </a:p>
          <a:p>
            <a:pPr lvl="1"/>
            <a:r>
              <a:rPr lang="en-US" altLang="zh-CN" dirty="0"/>
              <a:t>More general integration of model-based and model-free reinforcement learning</a:t>
            </a:r>
          </a:p>
          <a:p>
            <a:pPr lvl="1"/>
            <a:r>
              <a:rPr lang="en-US" altLang="zh-CN" dirty="0"/>
              <a:t>More flexible forms of partial program (e.g., temporal logic)</a:t>
            </a:r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285" y="1826895"/>
            <a:ext cx="7717155" cy="4351655"/>
          </a:xfrm>
        </p:spPr>
        <p:txBody>
          <a:bodyPr/>
          <a:lstStyle/>
          <a:p>
            <a:r>
              <a:rPr lang="en-US" altLang="en-US" dirty="0"/>
              <a:t>Hierarchical RL with partial programs</a:t>
            </a:r>
            <a:endParaRPr lang="x-none" altLang="en-US" dirty="0"/>
          </a:p>
          <a:p>
            <a:pPr lvl="0"/>
            <a:r>
              <a:rPr lang="en-US" altLang="en-US" dirty="0"/>
              <a:t>Deterministic internal transitions</a:t>
            </a:r>
          </a:p>
          <a:p>
            <a:pPr lvl="0"/>
            <a:r>
              <a:rPr lang="en-US" altLang="en-US" dirty="0"/>
              <a:t>Results</a:t>
            </a:r>
            <a:endParaRPr lang="x-none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CCF1360-329D-584C-BED9-3DF0EA20CE65}" type="slidenum">
              <a:rPr lang="en-US" sz="1400"/>
              <a:pPr eaLnBrk="1" hangingPunct="1"/>
              <a:t>3</a:t>
            </a:fld>
            <a:endParaRPr lang="en-US" sz="1400"/>
          </a:p>
        </p:txBody>
      </p:sp>
      <p:sp>
        <p:nvSpPr>
          <p:cNvPr id="43011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6470"/>
            <a:ext cx="9143999" cy="1325565"/>
          </a:xfrm>
        </p:spPr>
        <p:txBody>
          <a:bodyPr>
            <a:normAutofit/>
          </a:bodyPr>
          <a:lstStyle/>
          <a:p>
            <a:pPr eaLnBrk="1" hangingPunct="1"/>
            <a:r>
              <a:rPr lang="en-US" sz="4000" dirty="0">
                <a:latin typeface="Helvetica" charset="0"/>
              </a:rPr>
              <a:t>Hierarchical RL with partial programs</a:t>
            </a:r>
          </a:p>
        </p:txBody>
      </p:sp>
      <p:sp>
        <p:nvSpPr>
          <p:cNvPr id="43012" name="Text Box 3"/>
          <p:cNvSpPr txBox="1">
            <a:spLocks noChangeArrowheads="1"/>
          </p:cNvSpPr>
          <p:nvPr/>
        </p:nvSpPr>
        <p:spPr bwMode="auto">
          <a:xfrm>
            <a:off x="1270000" y="3429000"/>
            <a:ext cx="1558925" cy="847725"/>
          </a:xfrm>
          <a:prstGeom prst="rect">
            <a:avLst/>
          </a:prstGeom>
          <a:noFill/>
          <a:ln w="19050">
            <a:solidFill>
              <a:srgbClr val="8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400">
                <a:latin typeface="Tahoma" charset="0"/>
                <a:cs typeface="Times New Roman" charset="0"/>
              </a:rPr>
              <a:t>Learning algorithm</a:t>
            </a:r>
          </a:p>
        </p:txBody>
      </p:sp>
      <p:sp>
        <p:nvSpPr>
          <p:cNvPr id="43013" name="Line 4"/>
          <p:cNvSpPr>
            <a:spLocks noChangeShapeType="1"/>
          </p:cNvSpPr>
          <p:nvPr/>
        </p:nvSpPr>
        <p:spPr bwMode="auto">
          <a:xfrm flipH="1">
            <a:off x="2032000" y="4279900"/>
            <a:ext cx="0" cy="9271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14" name="Text Box 5"/>
          <p:cNvSpPr txBox="1">
            <a:spLocks noChangeArrowheads="1"/>
          </p:cNvSpPr>
          <p:nvPr/>
        </p:nvSpPr>
        <p:spPr bwMode="auto">
          <a:xfrm>
            <a:off x="1270000" y="5308600"/>
            <a:ext cx="18415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400">
                <a:latin typeface="Tahoma" charset="0"/>
                <a:cs typeface="Times New Roman" charset="0"/>
              </a:rPr>
              <a:t>Completion</a:t>
            </a:r>
          </a:p>
        </p:txBody>
      </p:sp>
      <p:sp>
        <p:nvSpPr>
          <p:cNvPr id="43023" name="Line 14"/>
          <p:cNvSpPr>
            <a:spLocks noChangeShapeType="1"/>
          </p:cNvSpPr>
          <p:nvPr/>
        </p:nvSpPr>
        <p:spPr bwMode="auto">
          <a:xfrm>
            <a:off x="2971800" y="3695700"/>
            <a:ext cx="14097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24" name="Line 15"/>
          <p:cNvSpPr>
            <a:spLocks noChangeShapeType="1"/>
          </p:cNvSpPr>
          <p:nvPr/>
        </p:nvSpPr>
        <p:spPr bwMode="auto">
          <a:xfrm>
            <a:off x="2908300" y="3962400"/>
            <a:ext cx="14605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lg" len="lg"/>
            <a:tailEnd type="non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25" name="Text Box 16"/>
          <p:cNvSpPr txBox="1">
            <a:spLocks noChangeArrowheads="1"/>
          </p:cNvSpPr>
          <p:nvPr/>
        </p:nvSpPr>
        <p:spPr bwMode="auto">
          <a:xfrm>
            <a:off x="3416300" y="3200400"/>
            <a:ext cx="11557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400" b="1">
                <a:solidFill>
                  <a:srgbClr val="339933"/>
                </a:solidFill>
                <a:latin typeface="Courier New" charset="0"/>
              </a:rPr>
              <a:t>a</a:t>
            </a:r>
          </a:p>
        </p:txBody>
      </p:sp>
      <p:sp>
        <p:nvSpPr>
          <p:cNvPr id="43026" name="Text Box 17"/>
          <p:cNvSpPr txBox="1">
            <a:spLocks noChangeArrowheads="1"/>
          </p:cNvSpPr>
          <p:nvPr/>
        </p:nvSpPr>
        <p:spPr bwMode="auto">
          <a:xfrm>
            <a:off x="3314700" y="3860800"/>
            <a:ext cx="1574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400" b="1">
                <a:solidFill>
                  <a:srgbClr val="339933"/>
                </a:solidFill>
                <a:latin typeface="Courier New" charset="0"/>
              </a:rPr>
              <a:t>s,r</a:t>
            </a:r>
          </a:p>
        </p:txBody>
      </p:sp>
      <p:sp>
        <p:nvSpPr>
          <p:cNvPr id="43027" name="AutoShape 18"/>
          <p:cNvSpPr>
            <a:spLocks noChangeArrowheads="1"/>
          </p:cNvSpPr>
          <p:nvPr/>
        </p:nvSpPr>
        <p:spPr bwMode="auto">
          <a:xfrm>
            <a:off x="889000" y="5207000"/>
            <a:ext cx="2286000" cy="723900"/>
          </a:xfrm>
          <a:prstGeom prst="flowChartInputOutpu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3028" name="Text Box 19"/>
          <p:cNvSpPr txBox="1">
            <a:spLocks noChangeArrowheads="1"/>
          </p:cNvSpPr>
          <p:nvPr/>
        </p:nvSpPr>
        <p:spPr bwMode="auto">
          <a:xfrm>
            <a:off x="1524000" y="1803400"/>
            <a:ext cx="1901825" cy="82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400">
                <a:latin typeface="Tahoma" charset="0"/>
                <a:cs typeface="Times New Roman" charset="0"/>
              </a:rPr>
              <a:t>Partial program</a:t>
            </a:r>
          </a:p>
        </p:txBody>
      </p:sp>
      <p:sp>
        <p:nvSpPr>
          <p:cNvPr id="43029" name="AutoShape 20"/>
          <p:cNvSpPr>
            <a:spLocks noChangeArrowheads="1"/>
          </p:cNvSpPr>
          <p:nvPr/>
        </p:nvSpPr>
        <p:spPr bwMode="auto">
          <a:xfrm>
            <a:off x="1016000" y="1828800"/>
            <a:ext cx="2286000" cy="774700"/>
          </a:xfrm>
          <a:prstGeom prst="flowChartInputOutpu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3030" name="Line 21"/>
          <p:cNvSpPr>
            <a:spLocks noChangeShapeType="1"/>
          </p:cNvSpPr>
          <p:nvPr/>
        </p:nvSpPr>
        <p:spPr bwMode="auto">
          <a:xfrm flipH="1">
            <a:off x="2032000" y="2592388"/>
            <a:ext cx="0" cy="8366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31" name="Text Box 22"/>
          <p:cNvSpPr txBox="1">
            <a:spLocks noChangeArrowheads="1"/>
          </p:cNvSpPr>
          <p:nvPr/>
        </p:nvSpPr>
        <p:spPr bwMode="auto">
          <a:xfrm>
            <a:off x="301625" y="5868988"/>
            <a:ext cx="4511675" cy="94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i="1" dirty="0">
                <a:solidFill>
                  <a:srgbClr val="FF0000"/>
                </a:solidFill>
              </a:rPr>
              <a:t>Hierarchically optimal</a:t>
            </a:r>
            <a:endParaRPr lang="en-US" dirty="0"/>
          </a:p>
          <a:p>
            <a:pPr eaLnBrk="1" hangingPunct="1"/>
            <a:r>
              <a:rPr lang="en-US" dirty="0"/>
              <a:t>for all terminating programs</a:t>
            </a:r>
          </a:p>
        </p:txBody>
      </p:sp>
      <p:pic>
        <p:nvPicPr>
          <p:cNvPr id="24" name="Content Placeholder 4"/>
          <p:cNvPicPr>
            <a:picLocks noGrp="1" noChangeAspect="1"/>
          </p:cNvPicPr>
          <p:nvPr>
            <p:ph sz="half" idx="4294967295"/>
          </p:nvPr>
        </p:nvPicPr>
        <p:blipFill>
          <a:blip r:embed="rId3"/>
          <a:stretch>
            <a:fillRect/>
          </a:stretch>
        </p:blipFill>
        <p:spPr>
          <a:xfrm>
            <a:off x="4656273" y="1904281"/>
            <a:ext cx="4315840" cy="427268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47084" y="1182952"/>
            <a:ext cx="7719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8000"/>
                </a:solidFill>
              </a:rPr>
              <a:t>[Parr &amp; Russell, NIPS 97; Andre &amp; Russell, NIPS 00, AAAI 02; Marthi et al, IJCAI 05] </a:t>
            </a:r>
          </a:p>
        </p:txBody>
      </p:sp>
    </p:spTree>
    <p:extLst>
      <p:ext uri="{BB962C8B-B14F-4D97-AF65-F5344CB8AC3E}">
        <p14:creationId xmlns:p14="http://schemas.microsoft.com/office/powerpoint/2010/main" val="15607453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3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Partial Program – an Example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1" y="1825628"/>
            <a:ext cx="7414956" cy="191000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repeat forever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FF0000"/>
                </a:solidFill>
              </a:rPr>
              <a:t>Choose</a:t>
            </a:r>
            <a:r>
              <a:rPr lang="en-US" dirty="0"/>
              <a:t>({a1,a2,</a:t>
            </a:r>
            <a:r>
              <a:rPr lang="mr-IN" dirty="0"/>
              <a:t>…</a:t>
            </a:r>
            <a:r>
              <a:rPr lang="en-US" dirty="0"/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2229059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Partial Program – an Example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1" y="1825628"/>
            <a:ext cx="7414956" cy="191000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Navigate(destination)</a:t>
            </a:r>
          </a:p>
          <a:p>
            <a:pPr marL="0" indent="0">
              <a:buNone/>
            </a:pPr>
            <a:r>
              <a:rPr lang="en-US" dirty="0"/>
              <a:t>	while </a:t>
            </a:r>
            <a:r>
              <a:rPr lang="en-US" dirty="0">
                <a:sym typeface="Symbol"/>
              </a:rPr>
              <a:t></a:t>
            </a:r>
            <a:r>
              <a:rPr lang="en-US" dirty="0"/>
              <a:t>At(</a:t>
            </a:r>
            <a:r>
              <a:rPr lang="en-US" dirty="0" err="1"/>
              <a:t>destination,CurrentState</a:t>
            </a:r>
            <a:r>
              <a:rPr lang="en-US" dirty="0"/>
              <a:t>())</a:t>
            </a:r>
          </a:p>
          <a:p>
            <a:pPr marL="0" indent="0">
              <a:buNone/>
            </a:pPr>
            <a:r>
              <a:rPr lang="en-US" dirty="0"/>
              <a:t>	        </a:t>
            </a:r>
            <a:r>
              <a:rPr lang="en-US" dirty="0">
                <a:solidFill>
                  <a:srgbClr val="FF0000"/>
                </a:solidFill>
              </a:rPr>
              <a:t>Choose</a:t>
            </a:r>
            <a:r>
              <a:rPr lang="en-US" dirty="0"/>
              <a:t>({N,S,E,W})</a:t>
            </a:r>
          </a:p>
        </p:txBody>
      </p:sp>
    </p:spTree>
    <p:extLst>
      <p:ext uri="{BB962C8B-B14F-4D97-AF65-F5344CB8AC3E}">
        <p14:creationId xmlns:p14="http://schemas.microsoft.com/office/powerpoint/2010/main" val="4042571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1" y="390030"/>
            <a:ext cx="7886712" cy="1325565"/>
          </a:xfrm>
        </p:spPr>
        <p:txBody>
          <a:bodyPr/>
          <a:lstStyle/>
          <a:p>
            <a:r>
              <a:rPr lang="en-US" altLang="zh-CN" dirty="0"/>
              <a:t>Concurrent Partial Programs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8"/>
            <a:ext cx="6580713" cy="4425332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2400" dirty="0"/>
              <a:t>Top()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400" dirty="0"/>
              <a:t>      for each p in </a:t>
            </a:r>
            <a:r>
              <a:rPr lang="en-US" sz="2400" dirty="0">
                <a:solidFill>
                  <a:srgbClr val="FF0000"/>
                </a:solidFill>
              </a:rPr>
              <a:t>Effectors</a:t>
            </a:r>
            <a:r>
              <a:rPr lang="en-US" sz="2400" dirty="0"/>
              <a:t>()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400" dirty="0"/>
              <a:t>            </a:t>
            </a:r>
            <a:r>
              <a:rPr lang="en-US" sz="2400" dirty="0" err="1"/>
              <a:t>PlayKeep</a:t>
            </a:r>
            <a:r>
              <a:rPr lang="en-US" sz="2400" dirty="0"/>
              <a:t>(p)</a:t>
            </a:r>
          </a:p>
          <a:p>
            <a:pPr marL="0" indent="0">
              <a:lnSpc>
                <a:spcPct val="70000"/>
              </a:lnSpc>
              <a:spcBef>
                <a:spcPts val="2800"/>
              </a:spcBef>
              <a:buNone/>
            </a:pPr>
            <a:r>
              <a:rPr lang="en-US" sz="2400" dirty="0" err="1"/>
              <a:t>PlayKeep</a:t>
            </a:r>
            <a:r>
              <a:rPr lang="en-US" sz="2400" dirty="0"/>
              <a:t>(p)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400" dirty="0"/>
              <a:t>      s </a:t>
            </a:r>
            <a:r>
              <a:rPr lang="en-US" sz="2400" dirty="0">
                <a:sym typeface="Symbol"/>
              </a:rPr>
              <a:t></a:t>
            </a:r>
            <a:r>
              <a:rPr lang="en-US" sz="2400" dirty="0"/>
              <a:t> </a:t>
            </a:r>
            <a:r>
              <a:rPr lang="en-US" sz="2400" dirty="0" err="1"/>
              <a:t>CurrentState</a:t>
            </a:r>
            <a:r>
              <a:rPr lang="en-US" sz="2400" dirty="0"/>
              <a:t>()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400" dirty="0"/>
              <a:t>      while </a:t>
            </a:r>
            <a:r>
              <a:rPr lang="en-US" sz="2400" dirty="0">
                <a:sym typeface="Symbol"/>
              </a:rPr>
              <a:t>Terminal(s)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400" dirty="0">
                <a:sym typeface="Symbol"/>
              </a:rPr>
              <a:t>	if </a:t>
            </a:r>
            <a:r>
              <a:rPr lang="en-US" sz="2400" dirty="0" err="1">
                <a:sym typeface="Symbol"/>
              </a:rPr>
              <a:t>BallKickable</a:t>
            </a:r>
            <a:r>
              <a:rPr lang="en-US" sz="2400" dirty="0">
                <a:sym typeface="Symbol"/>
              </a:rPr>
              <a:t>(s) then </a:t>
            </a:r>
            <a:r>
              <a:rPr lang="en-US" sz="2400" dirty="0">
                <a:solidFill>
                  <a:srgbClr val="FF0000"/>
                </a:solidFill>
                <a:sym typeface="Symbol"/>
              </a:rPr>
              <a:t>Choose</a:t>
            </a:r>
            <a:r>
              <a:rPr lang="en-US" sz="2400" dirty="0">
                <a:sym typeface="Symbol"/>
              </a:rPr>
              <a:t>({Pass(),Hold()})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400" dirty="0">
                <a:sym typeface="Symbol"/>
              </a:rPr>
              <a:t>	else if </a:t>
            </a:r>
            <a:r>
              <a:rPr lang="en-US" sz="2400" dirty="0" err="1">
                <a:sym typeface="Symbol"/>
              </a:rPr>
              <a:t>FastestToBall</a:t>
            </a:r>
            <a:r>
              <a:rPr lang="en-US" sz="2400" dirty="0">
                <a:sym typeface="Symbol"/>
              </a:rPr>
              <a:t>(s) then Intercept()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400" dirty="0">
                <a:sym typeface="Symbol"/>
              </a:rPr>
              <a:t>	else </a:t>
            </a:r>
            <a:r>
              <a:rPr lang="en-US" sz="2400" dirty="0">
                <a:solidFill>
                  <a:srgbClr val="FF0000"/>
                </a:solidFill>
                <a:sym typeface="Symbol"/>
              </a:rPr>
              <a:t>Choose</a:t>
            </a:r>
            <a:r>
              <a:rPr lang="en-US" sz="2400" dirty="0">
                <a:sym typeface="Symbol"/>
              </a:rPr>
              <a:t>(Stay(),Move())</a:t>
            </a:r>
          </a:p>
          <a:p>
            <a:pPr marL="0" indent="0">
              <a:lnSpc>
                <a:spcPct val="60000"/>
              </a:lnSpc>
              <a:spcBef>
                <a:spcPts val="2800"/>
              </a:spcBef>
              <a:buNone/>
            </a:pPr>
            <a:r>
              <a:rPr lang="en-US" sz="2400" dirty="0">
                <a:sym typeface="Symbol"/>
              </a:rPr>
              <a:t>Pass()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US" sz="2400" dirty="0">
                <a:sym typeface="Symbol"/>
              </a:rPr>
              <a:t>      </a:t>
            </a:r>
            <a:r>
              <a:rPr lang="en-US" sz="2400" dirty="0" err="1">
                <a:sym typeface="Symbol"/>
              </a:rPr>
              <a:t>KickTo</a:t>
            </a:r>
            <a:r>
              <a:rPr lang="en-US" sz="2400" dirty="0">
                <a:sym typeface="Symbol"/>
              </a:rPr>
              <a:t>(</a:t>
            </a:r>
            <a:r>
              <a:rPr lang="en-US" sz="2400" dirty="0">
                <a:solidFill>
                  <a:srgbClr val="FF0000"/>
                </a:solidFill>
                <a:sym typeface="Symbol"/>
              </a:rPr>
              <a:t>Choose</a:t>
            </a:r>
            <a:r>
              <a:rPr lang="en-US" sz="2400" dirty="0">
                <a:sym typeface="Symbol"/>
              </a:rPr>
              <a:t>(Effectors()\{self}),</a:t>
            </a:r>
            <a:r>
              <a:rPr lang="en-US" sz="2400" dirty="0">
                <a:solidFill>
                  <a:srgbClr val="FF0000"/>
                </a:solidFill>
                <a:sym typeface="Symbol"/>
              </a:rPr>
              <a:t>Choose</a:t>
            </a:r>
            <a:r>
              <a:rPr lang="en-US" sz="2400" dirty="0">
                <a:sym typeface="Symbol"/>
              </a:rPr>
              <a:t>({</a:t>
            </a:r>
            <a:r>
              <a:rPr lang="en-US" sz="2400" dirty="0" err="1">
                <a:sym typeface="Symbol"/>
              </a:rPr>
              <a:t>slow,fast</a:t>
            </a:r>
            <a:r>
              <a:rPr lang="en-US" sz="2400" dirty="0">
                <a:sym typeface="Symbol"/>
              </a:rPr>
              <a:t>})</a:t>
            </a:r>
          </a:p>
          <a:p>
            <a:pPr marL="0" indent="0">
              <a:buNone/>
            </a:pPr>
            <a:r>
              <a:rPr lang="mr-IN" sz="2400" dirty="0">
                <a:sym typeface="Symbol"/>
              </a:rPr>
              <a:t>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19117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Decisions based on </a:t>
            </a:r>
            <a:r>
              <a:rPr lang="en-US" i="1" dirty="0">
                <a:solidFill>
                  <a:srgbClr val="FF0000"/>
                </a:solidFill>
              </a:rPr>
              <a:t>internal state</a:t>
            </a:r>
          </a:p>
          <a:p>
            <a:pPr lvl="1"/>
            <a:r>
              <a:rPr lang="en-US" dirty="0">
                <a:solidFill>
                  <a:srgbClr val="0000FF"/>
                </a:solidFill>
              </a:rPr>
              <a:t>Joint state </a:t>
            </a:r>
            <a:r>
              <a:rPr lang="en-US" dirty="0" err="1">
                <a:solidFill>
                  <a:srgbClr val="C147B2"/>
                </a:solidFill>
              </a:rPr>
              <a:t>ω</a:t>
            </a:r>
            <a:r>
              <a:rPr lang="en-US" dirty="0">
                <a:solidFill>
                  <a:srgbClr val="C147B2"/>
                </a:solidFill>
              </a:rPr>
              <a:t> = [</a:t>
            </a:r>
            <a:r>
              <a:rPr lang="en-US" dirty="0" err="1">
                <a:solidFill>
                  <a:srgbClr val="C147B2"/>
                </a:solidFill>
              </a:rPr>
              <a:t>s,m</a:t>
            </a:r>
            <a:r>
              <a:rPr lang="en-US" dirty="0">
                <a:solidFill>
                  <a:srgbClr val="C147B2"/>
                </a:solidFill>
              </a:rPr>
              <a:t>] </a:t>
            </a:r>
            <a:r>
              <a:rPr lang="en-US" dirty="0"/>
              <a:t>environment state + program state      (cf. </a:t>
            </a:r>
            <a:r>
              <a:rPr lang="en-US" sz="2400" dirty="0">
                <a:solidFill>
                  <a:srgbClr val="008000"/>
                </a:solidFill>
              </a:rPr>
              <a:t>[Russell &amp; Wefald 1989] </a:t>
            </a:r>
            <a:r>
              <a:rPr lang="en-US" dirty="0"/>
              <a:t>) </a:t>
            </a:r>
          </a:p>
          <a:p>
            <a:r>
              <a:rPr lang="en-US" dirty="0"/>
              <a:t>MDP + partial program = SMDP over </a:t>
            </a:r>
            <a:r>
              <a:rPr lang="en-US" dirty="0">
                <a:solidFill>
                  <a:srgbClr val="0000FF"/>
                </a:solidFill>
              </a:rPr>
              <a:t>choice states </a:t>
            </a:r>
            <a:r>
              <a:rPr lang="en-US" dirty="0"/>
              <a:t>in {</a:t>
            </a:r>
            <a:r>
              <a:rPr lang="en-US" dirty="0" err="1">
                <a:solidFill>
                  <a:srgbClr val="C147B2"/>
                </a:solidFill>
              </a:rPr>
              <a:t>ω</a:t>
            </a:r>
            <a:r>
              <a:rPr lang="en-US" dirty="0"/>
              <a:t>}, learn </a:t>
            </a:r>
            <a:r>
              <a:rPr lang="en-US" dirty="0">
                <a:solidFill>
                  <a:srgbClr val="C147B2"/>
                </a:solidFill>
              </a:rPr>
              <a:t>Q(</a:t>
            </a:r>
            <a:r>
              <a:rPr lang="en-US" dirty="0" err="1">
                <a:solidFill>
                  <a:srgbClr val="C147B2"/>
                </a:solidFill>
              </a:rPr>
              <a:t>ω,c</a:t>
            </a:r>
            <a:r>
              <a:rPr lang="en-US" dirty="0">
                <a:solidFill>
                  <a:srgbClr val="C147B2"/>
                </a:solidFill>
              </a:rPr>
              <a:t>) </a:t>
            </a:r>
            <a:r>
              <a:rPr lang="en-US" dirty="0"/>
              <a:t>for choices </a:t>
            </a:r>
            <a:r>
              <a:rPr lang="en-US" dirty="0">
                <a:solidFill>
                  <a:srgbClr val="C147B2"/>
                </a:solidFill>
              </a:rPr>
              <a:t>c</a:t>
            </a:r>
            <a:endParaRPr lang="en-US" dirty="0">
              <a:solidFill>
                <a:srgbClr val="C147B2"/>
              </a:solidFill>
              <a:effectLst/>
            </a:endParaRPr>
          </a:p>
          <a:p>
            <a:r>
              <a:rPr lang="en-US" dirty="0"/>
              <a:t>Additive </a:t>
            </a:r>
            <a:r>
              <a:rPr lang="en-US" i="1" dirty="0">
                <a:solidFill>
                  <a:srgbClr val="FF0000"/>
                </a:solidFill>
              </a:rPr>
              <a:t>decomposition</a:t>
            </a:r>
            <a:r>
              <a:rPr lang="en-US" i="1" dirty="0"/>
              <a:t> </a:t>
            </a:r>
            <a:r>
              <a:rPr lang="en-US" dirty="0"/>
              <a:t>of value functions</a:t>
            </a:r>
            <a:endParaRPr lang="en-US" dirty="0">
              <a:effectLst/>
            </a:endParaRPr>
          </a:p>
          <a:p>
            <a:pPr lvl="1"/>
            <a:r>
              <a:rPr lang="en-US" dirty="0"/>
              <a:t>by </a:t>
            </a:r>
            <a:r>
              <a:rPr lang="en-US" i="1" dirty="0">
                <a:solidFill>
                  <a:srgbClr val="FF0000"/>
                </a:solidFill>
              </a:rPr>
              <a:t>subroutine structure </a:t>
            </a:r>
            <a:r>
              <a:rPr lang="en-US" sz="2200" dirty="0">
                <a:solidFill>
                  <a:srgbClr val="008000"/>
                </a:solidFill>
              </a:rPr>
              <a:t>[</a:t>
            </a:r>
            <a:r>
              <a:rPr lang="en-US" sz="2200" dirty="0" err="1">
                <a:solidFill>
                  <a:srgbClr val="008000"/>
                </a:solidFill>
              </a:rPr>
              <a:t>Dietterich</a:t>
            </a:r>
            <a:r>
              <a:rPr lang="en-US" sz="2200" dirty="0">
                <a:solidFill>
                  <a:srgbClr val="008000"/>
                </a:solidFill>
              </a:rPr>
              <a:t> 00, Andre &amp; Russell 02] </a:t>
            </a:r>
            <a:r>
              <a:rPr lang="en-US" dirty="0">
                <a:solidFill>
                  <a:srgbClr val="008000"/>
                </a:solidFill>
              </a:rPr>
              <a:t>       </a:t>
            </a:r>
            <a:r>
              <a:rPr lang="en-US" dirty="0">
                <a:solidFill>
                  <a:srgbClr val="C147B2"/>
                </a:solidFill>
              </a:rPr>
              <a:t>Q</a:t>
            </a:r>
            <a:r>
              <a:rPr lang="en-US" dirty="0"/>
              <a:t> is a sum of sub-</a:t>
            </a:r>
            <a:r>
              <a:rPr lang="en-US" dirty="0">
                <a:solidFill>
                  <a:srgbClr val="C147B2"/>
                </a:solidFill>
              </a:rPr>
              <a:t>Q</a:t>
            </a:r>
            <a:r>
              <a:rPr lang="en-US" dirty="0"/>
              <a:t> functions per subroutine</a:t>
            </a:r>
            <a:endParaRPr lang="en-US" dirty="0">
              <a:effectLst/>
            </a:endParaRPr>
          </a:p>
          <a:p>
            <a:pPr lvl="1"/>
            <a:r>
              <a:rPr lang="en-US" dirty="0"/>
              <a:t>across </a:t>
            </a:r>
            <a:r>
              <a:rPr lang="en-US" i="1" dirty="0">
                <a:solidFill>
                  <a:srgbClr val="FF0000"/>
                </a:solidFill>
              </a:rPr>
              <a:t>concurrent threads </a:t>
            </a:r>
            <a:r>
              <a:rPr lang="en-US" sz="2200" dirty="0">
                <a:solidFill>
                  <a:srgbClr val="008000"/>
                </a:solidFill>
              </a:rPr>
              <a:t>[Russell &amp; Zimdars 03]                      </a:t>
            </a:r>
            <a:r>
              <a:rPr lang="en-US" dirty="0">
                <a:solidFill>
                  <a:srgbClr val="C147B2"/>
                </a:solidFill>
              </a:rPr>
              <a:t>Q</a:t>
            </a:r>
            <a:r>
              <a:rPr lang="en-US" dirty="0"/>
              <a:t> is a sum of sub-</a:t>
            </a:r>
            <a:r>
              <a:rPr lang="en-US" dirty="0">
                <a:solidFill>
                  <a:srgbClr val="C147B2"/>
                </a:solidFill>
              </a:rPr>
              <a:t>Q</a:t>
            </a:r>
            <a:r>
              <a:rPr lang="en-US" dirty="0"/>
              <a:t> functions per thread, with decomposed reward signal </a:t>
            </a:r>
            <a:endParaRPr lang="en-US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00765-D080-E049-A2A7-3861741091C0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11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1" y="365126"/>
            <a:ext cx="7886712" cy="13255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/>
              <a:t>Internal Transitions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1" y="1825625"/>
            <a:ext cx="2848355" cy="435133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zh-CN" sz="2000" dirty="0"/>
              <a:t>Transitions between choice points with no physical action intervening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CN" sz="2000" dirty="0"/>
              <a:t>Internal transitions take no (real) time and have zero reward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CN" sz="2000" dirty="0"/>
              <a:t>Internal transitions are deterministic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zh-CN" sz="2000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4115044" y="1626395"/>
            <a:ext cx="4937128" cy="4425332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600" dirty="0"/>
              <a:t>Top()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600" dirty="0"/>
              <a:t>      for each p in </a:t>
            </a:r>
            <a:r>
              <a:rPr lang="en-US" sz="1600" dirty="0">
                <a:solidFill>
                  <a:srgbClr val="FF0000"/>
                </a:solidFill>
              </a:rPr>
              <a:t>Effectors</a:t>
            </a:r>
            <a:r>
              <a:rPr lang="en-US" sz="1600" dirty="0"/>
              <a:t>()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600" dirty="0"/>
              <a:t>            </a:t>
            </a:r>
            <a:r>
              <a:rPr lang="en-US" sz="1600" dirty="0" err="1"/>
              <a:t>PlayKeep</a:t>
            </a:r>
            <a:r>
              <a:rPr lang="en-US" sz="1600" dirty="0"/>
              <a:t>(p)</a:t>
            </a:r>
          </a:p>
          <a:p>
            <a:pPr marL="0" indent="0">
              <a:lnSpc>
                <a:spcPct val="70000"/>
              </a:lnSpc>
              <a:spcBef>
                <a:spcPts val="2800"/>
              </a:spcBef>
              <a:buNone/>
            </a:pPr>
            <a:r>
              <a:rPr lang="en-US" sz="1600" dirty="0" err="1"/>
              <a:t>PlayKeep</a:t>
            </a:r>
            <a:r>
              <a:rPr lang="en-US" sz="1600" dirty="0"/>
              <a:t>(p)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600" dirty="0"/>
              <a:t>      s </a:t>
            </a:r>
            <a:r>
              <a:rPr lang="en-US" sz="1600" dirty="0">
                <a:sym typeface="Symbol"/>
              </a:rPr>
              <a:t></a:t>
            </a:r>
            <a:r>
              <a:rPr lang="en-US" sz="1600" dirty="0"/>
              <a:t> </a:t>
            </a:r>
            <a:r>
              <a:rPr lang="en-US" sz="1600" dirty="0" err="1"/>
              <a:t>CurrentState</a:t>
            </a:r>
            <a:r>
              <a:rPr lang="en-US" sz="1600" dirty="0"/>
              <a:t>()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600" dirty="0"/>
              <a:t>      while </a:t>
            </a:r>
            <a:r>
              <a:rPr lang="en-US" sz="1600" dirty="0">
                <a:sym typeface="Symbol"/>
              </a:rPr>
              <a:t>Terminal(s)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600" dirty="0">
                <a:sym typeface="Symbol"/>
              </a:rPr>
              <a:t>	if </a:t>
            </a:r>
            <a:r>
              <a:rPr lang="en-US" sz="1600" dirty="0" err="1">
                <a:sym typeface="Symbol"/>
              </a:rPr>
              <a:t>BallKickable</a:t>
            </a:r>
            <a:r>
              <a:rPr lang="en-US" sz="1600" dirty="0">
                <a:sym typeface="Symbol"/>
              </a:rPr>
              <a:t>(s) then </a:t>
            </a:r>
            <a:r>
              <a:rPr lang="en-US" sz="1600" dirty="0">
                <a:solidFill>
                  <a:srgbClr val="FF0000"/>
                </a:solidFill>
                <a:sym typeface="Symbol"/>
              </a:rPr>
              <a:t>Choose</a:t>
            </a:r>
            <a:r>
              <a:rPr lang="en-US" sz="1600" dirty="0">
                <a:sym typeface="Symbol"/>
              </a:rPr>
              <a:t>({Pass(),Hold()})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600" dirty="0">
                <a:sym typeface="Symbol"/>
              </a:rPr>
              <a:t>	else if </a:t>
            </a:r>
            <a:r>
              <a:rPr lang="en-US" sz="1600" dirty="0" err="1">
                <a:sym typeface="Symbol"/>
              </a:rPr>
              <a:t>FastestToBall</a:t>
            </a:r>
            <a:r>
              <a:rPr lang="en-US" sz="1600" dirty="0">
                <a:sym typeface="Symbol"/>
              </a:rPr>
              <a:t>(s) then Intercept()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600" dirty="0">
                <a:sym typeface="Symbol"/>
              </a:rPr>
              <a:t>	else </a:t>
            </a:r>
            <a:r>
              <a:rPr lang="en-US" sz="1600" dirty="0">
                <a:solidFill>
                  <a:srgbClr val="FF0000"/>
                </a:solidFill>
                <a:sym typeface="Symbol"/>
              </a:rPr>
              <a:t>Choose</a:t>
            </a:r>
            <a:r>
              <a:rPr lang="en-US" sz="1600" dirty="0">
                <a:sym typeface="Symbol"/>
              </a:rPr>
              <a:t>(Stay(),Move())</a:t>
            </a:r>
          </a:p>
          <a:p>
            <a:pPr marL="0" indent="0">
              <a:lnSpc>
                <a:spcPct val="60000"/>
              </a:lnSpc>
              <a:spcBef>
                <a:spcPts val="2800"/>
              </a:spcBef>
              <a:buNone/>
            </a:pPr>
            <a:r>
              <a:rPr lang="en-US" sz="1600" dirty="0">
                <a:sym typeface="Symbol"/>
              </a:rPr>
              <a:t>Pass()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US" sz="1600" dirty="0">
                <a:sym typeface="Symbol"/>
              </a:rPr>
              <a:t>      </a:t>
            </a:r>
            <a:r>
              <a:rPr lang="en-US" sz="1600" dirty="0" err="1">
                <a:sym typeface="Symbol"/>
              </a:rPr>
              <a:t>KickTo</a:t>
            </a:r>
            <a:r>
              <a:rPr lang="en-US" sz="1600" dirty="0">
                <a:sym typeface="Symbol"/>
              </a:rPr>
              <a:t>(</a:t>
            </a:r>
            <a:r>
              <a:rPr lang="en-US" sz="1600" dirty="0">
                <a:solidFill>
                  <a:srgbClr val="FF0000"/>
                </a:solidFill>
                <a:sym typeface="Symbol"/>
              </a:rPr>
              <a:t>Choose</a:t>
            </a:r>
            <a:r>
              <a:rPr lang="en-US" sz="1600" dirty="0">
                <a:sym typeface="Symbol"/>
              </a:rPr>
              <a:t>(Effectors()\{self}),</a:t>
            </a:r>
            <a:r>
              <a:rPr lang="en-US" sz="1600" dirty="0">
                <a:solidFill>
                  <a:srgbClr val="FF0000"/>
                </a:solidFill>
                <a:sym typeface="Symbol"/>
              </a:rPr>
              <a:t>Choose</a:t>
            </a:r>
            <a:r>
              <a:rPr lang="en-US" sz="1600" dirty="0">
                <a:sym typeface="Symbol"/>
              </a:rPr>
              <a:t>({</a:t>
            </a:r>
            <a:r>
              <a:rPr lang="en-US" sz="1600" dirty="0" err="1">
                <a:sym typeface="Symbol"/>
              </a:rPr>
              <a:t>slow,fast</a:t>
            </a:r>
            <a:r>
              <a:rPr lang="en-US" sz="1600" dirty="0">
                <a:sym typeface="Symbol"/>
              </a:rPr>
              <a:t>})</a:t>
            </a:r>
          </a:p>
          <a:p>
            <a:pPr marL="0" indent="0">
              <a:buNone/>
            </a:pPr>
            <a:r>
              <a:rPr lang="mr-IN" sz="1600" dirty="0">
                <a:sym typeface="Symbol"/>
              </a:rPr>
              <a:t>…</a:t>
            </a:r>
            <a:endParaRPr lang="en-US" sz="1600" dirty="0"/>
          </a:p>
        </p:txBody>
      </p:sp>
      <p:sp>
        <p:nvSpPr>
          <p:cNvPr id="6" name="Right Arrow 5"/>
          <p:cNvSpPr/>
          <p:nvPr/>
        </p:nvSpPr>
        <p:spPr>
          <a:xfrm rot="8925161">
            <a:off x="5514848" y="4271836"/>
            <a:ext cx="2178996" cy="286236"/>
          </a:xfrm>
          <a:prstGeom prst="rightArrow">
            <a:avLst/>
          </a:prstGeom>
          <a:solidFill>
            <a:srgbClr val="22FF1F"/>
          </a:solidFill>
          <a:ln>
            <a:solidFill>
              <a:srgbClr val="10FF0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2FF1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469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Idea 1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Use internal transitions to shortcircuit the computations of Q values recursively if applicable</a:t>
            </a:r>
          </a:p>
          <a:p>
            <a:pPr lvl="1"/>
            <a:r>
              <a:rPr lang="en-US" altLang="zh-CN" dirty="0"/>
              <a:t>If (s, m, c) -&gt; (s, m’) is an internal transition</a:t>
            </a:r>
          </a:p>
          <a:p>
            <a:pPr lvl="1"/>
            <a:r>
              <a:rPr lang="en-US" altLang="zh-CN" dirty="0"/>
              <a:t>Then, </a:t>
            </a: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Q(s, m, c) = V(s, m’) = </a:t>
            </a:r>
            <a:r>
              <a:rPr lang="en-US" altLang="zh-CN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max</a:t>
            </a:r>
            <a:r>
              <a:rPr lang="en-US" altLang="zh-CN" baseline="-25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en-US" altLang="zh-CN" baseline="-25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’</a:t>
            </a: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Q(s, m’, c’)</a:t>
            </a:r>
          </a:p>
          <a:p>
            <a:r>
              <a:rPr lang="en-US" altLang="zh-CN" dirty="0"/>
              <a:t>Cache internal transitions as </a:t>
            </a:r>
            <a:r>
              <a:rPr lang="en-US" altLang="zh-CN" b="1" dirty="0"/>
              <a:t>&lt;s, m, c, m’&gt; </a:t>
            </a:r>
            <a:r>
              <a:rPr lang="en-US" altLang="zh-CN" dirty="0"/>
              <a:t>tuples</a:t>
            </a:r>
          </a:p>
          <a:p>
            <a:r>
              <a:rPr lang="en-US" altLang="zh-CN" dirty="0"/>
              <a:t>No need for Q-learning	on these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4906</TotalTime>
  <Words>709</Words>
  <Application>Microsoft Office PowerPoint</Application>
  <PresentationFormat>On-screen Show (4:3)</PresentationFormat>
  <Paragraphs>123</Paragraphs>
  <Slides>16</Slides>
  <Notes>16</Notes>
  <HiddenSlides>0</HiddenSlides>
  <MMClips>2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8" baseType="lpstr">
      <vt:lpstr>Tahoma</vt:lpstr>
      <vt:lpstr>Helvetica</vt:lpstr>
      <vt:lpstr>Mangal</vt:lpstr>
      <vt:lpstr>Times New Roman</vt:lpstr>
      <vt:lpstr>Arial</vt:lpstr>
      <vt:lpstr>宋体</vt:lpstr>
      <vt:lpstr>Calibri Light</vt:lpstr>
      <vt:lpstr>ＭＳ Ｐゴシック</vt:lpstr>
      <vt:lpstr>Courier New</vt:lpstr>
      <vt:lpstr>Calibri</vt:lpstr>
      <vt:lpstr>Symbol</vt:lpstr>
      <vt:lpstr>Office Theme</vt:lpstr>
      <vt:lpstr>Efficient Reinforcement Learning with Hierarchies of Machines by Leveraging Internal Transitions</vt:lpstr>
      <vt:lpstr>Outline</vt:lpstr>
      <vt:lpstr>Hierarchical RL with partial programs</vt:lpstr>
      <vt:lpstr>Partial Program – an Example</vt:lpstr>
      <vt:lpstr>Partial Program – an Example</vt:lpstr>
      <vt:lpstr>Concurrent Partial Programs</vt:lpstr>
      <vt:lpstr>Technical development</vt:lpstr>
      <vt:lpstr>Internal Transitions</vt:lpstr>
      <vt:lpstr>Idea 1</vt:lpstr>
      <vt:lpstr>Idea 2</vt:lpstr>
      <vt:lpstr>The HAMQ-INT Algorithm</vt:lpstr>
      <vt:lpstr>Experimental Result on Taxi</vt:lpstr>
      <vt:lpstr>3 vs 2 Keepaway Comparisons</vt:lpstr>
      <vt:lpstr>Experimental Result on Keepaway</vt:lpstr>
      <vt:lpstr>Before and After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WPP Presentation</dc:title>
  <dc:creator>baj</dc:creator>
  <cp:lastModifiedBy>Aijun Bai</cp:lastModifiedBy>
  <cp:revision>286</cp:revision>
  <cp:lastPrinted>2017-09-08T20:28:33Z</cp:lastPrinted>
  <dcterms:created xsi:type="dcterms:W3CDTF">2017-03-23T22:26:48Z</dcterms:created>
  <dcterms:modified xsi:type="dcterms:W3CDTF">2017-09-08T20:31:37Z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   9-10.1.0.5672</vt:lpwstr>
  </property>
  <property fmtid="{D5CDD505-2E9C-101B-9397-08002B2CF9AE}" pid="3" name="MSIP_Label_87ba5c36-b7cf-4793-bbc2-bd5b3a9f95ca_Enabled">
    <vt:lpwstr>True</vt:lpwstr>
  </property>
  <property fmtid="{D5CDD505-2E9C-101B-9397-08002B2CF9AE}" pid="4" name="MSIP_Label_87ba5c36-b7cf-4793-bbc2-bd5b3a9f95ca_SiteId">
    <vt:lpwstr>72f988bf-86f1-41af-91ab-2d7cd011db47</vt:lpwstr>
  </property>
  <property fmtid="{D5CDD505-2E9C-101B-9397-08002B2CF9AE}" pid="5" name="MSIP_Label_87ba5c36-b7cf-4793-bbc2-bd5b3a9f95ca_Ref">
    <vt:lpwstr>https://api.informationprotection.azure.com/api/72f988bf-86f1-41af-91ab-2d7cd011db47</vt:lpwstr>
  </property>
  <property fmtid="{D5CDD505-2E9C-101B-9397-08002B2CF9AE}" pid="6" name="MSIP_Label_87ba5c36-b7cf-4793-bbc2-bd5b3a9f95ca_Owner">
    <vt:lpwstr>aibai@microsoft.com</vt:lpwstr>
  </property>
  <property fmtid="{D5CDD505-2E9C-101B-9397-08002B2CF9AE}" pid="7" name="MSIP_Label_87ba5c36-b7cf-4793-bbc2-bd5b3a9f95ca_SetDate">
    <vt:lpwstr>2017-08-18T13:33:12.9968725-07:00</vt:lpwstr>
  </property>
  <property fmtid="{D5CDD505-2E9C-101B-9397-08002B2CF9AE}" pid="8" name="MSIP_Label_87ba5c36-b7cf-4793-bbc2-bd5b3a9f95ca_Name">
    <vt:lpwstr>Non-Business</vt:lpwstr>
  </property>
  <property fmtid="{D5CDD505-2E9C-101B-9397-08002B2CF9AE}" pid="9" name="MSIP_Label_87ba5c36-b7cf-4793-bbc2-bd5b3a9f95ca_Application">
    <vt:lpwstr>Microsoft Azure Information Protection</vt:lpwstr>
  </property>
  <property fmtid="{D5CDD505-2E9C-101B-9397-08002B2CF9AE}" pid="10" name="MSIP_Label_87ba5c36-b7cf-4793-bbc2-bd5b3a9f95ca_Extended_MSFT_Method">
    <vt:lpwstr>Manual</vt:lpwstr>
  </property>
  <property fmtid="{D5CDD505-2E9C-101B-9397-08002B2CF9AE}" pid="11" name="Sensitivity">
    <vt:lpwstr>Non-Business</vt:lpwstr>
  </property>
</Properties>
</file>

<file path=docProps/thumbnail.jpeg>
</file>